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1" r:id="rId3"/>
    <p:sldId id="262" r:id="rId4"/>
    <p:sldId id="395" r:id="rId5"/>
    <p:sldId id="270" r:id="rId6"/>
    <p:sldId id="271" r:id="rId7"/>
    <p:sldId id="398" r:id="rId8"/>
    <p:sldId id="399" r:id="rId9"/>
    <p:sldId id="396" r:id="rId10"/>
    <p:sldId id="400" r:id="rId11"/>
  </p:sldIdLst>
  <p:sldSz cx="12192000" cy="6858000"/>
  <p:notesSz cx="6858000" cy="9144000"/>
  <p:defaultTextStyle>
    <a:defPPr>
      <a:defRPr lang="en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2" d="100"/>
          <a:sy n="112" d="100"/>
        </p:scale>
        <p:origin x="4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880BB-FE90-DD49-A1CE-58CCB7C016D8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W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90353-7B16-2949-BD4A-5B148D0FF9FA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1077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776D65-BD2E-384C-ACCB-13526CBADC6A}" type="slidenum">
              <a:rPr lang="en-TW" smtClean="0"/>
              <a:t>3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2789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A477-29CE-1588-2AB3-173B835DA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0F63A9-B368-7DB0-7F00-06C76BD0B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EE644-5641-4399-029B-D75ECD57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4C8C0-73D8-63A3-8BE2-0B20BFCFD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86D23-3867-BB16-68BE-F857C1359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668349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376B-FA71-33E2-1D69-F843C252F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77DCE-B2CD-A460-1C6B-8AB691201F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D39A9-3A09-7046-3FB5-8937DF1A6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6C6D9-035C-DA93-336B-86A073F6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E136D-A3E6-247E-DFA5-2AC757FF8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838917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7B5F377-8143-15E7-D5D1-184AA6BB5A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63DC58-1ECC-ADF1-E234-16D8B9702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D89F0-8A10-A982-18A7-85FA3DB9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3FA67-671D-1630-DD0D-9D1A6EA9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ED11B-FFE2-0E40-9A22-90A6AAE4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526684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A618-FA75-AE48-F6AB-E71E824CD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F48C7-8E1A-4D94-F4F5-4C0E314C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05CB84-48D2-E948-86D3-2AA6ED6D0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7877-911F-CA68-ECCD-389A2D12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CF2D0-F960-0956-490E-BC27AFCD8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38361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73346-95FB-54B9-D5A1-7D53550DC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40D63C-72F8-EB7D-F307-56F1BDDE1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3439E-340E-A299-A1C4-705D9173D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F69EE-7770-4865-B20F-109187C5D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4D91B-0557-85C7-34A3-5D5677848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2431106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14804-6749-9F8C-6DC5-B12071B83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51EA1-BF33-C602-D063-1573ECE72B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336B7-ED29-91DE-5EF6-3E2D1D2A36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5352F-7978-CD58-5508-70C0E5327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75F19F-5BD0-437B-B702-C8300F56C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2AC9A-384D-6F5D-A5C1-6ABF676D7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319503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3F164-2FCC-F857-85A1-CF4938D29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927172-4CD3-F213-95DF-D2A9C8D837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D120D-B7AA-EE30-EE85-25C2FBED5D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6D6F84-15C0-819D-1577-4789D4989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E5BDF8-F5E6-8308-421A-321FD5958D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725D1A-8D45-B91F-1249-4F1ABE96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608CDC-A80C-B363-8E89-3B366521F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159739-8C9B-1549-0104-7E1F1BE6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4149813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9471-35BB-1202-1C7D-62E15B435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77DD1-791F-F382-0EDF-551237D0E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0DFBBA-AEED-47A0-F48D-7158C282A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87D0A1-21C2-5EB8-99F3-B64D9580E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41746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CA8AC0-6605-845F-0E27-00B98AAF1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DA0117-E84C-E645-D423-75D54ED94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9055C-EF49-A36E-CC5D-74534729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074653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8723E-759B-3731-F811-B340BDF7F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B22C1-112E-C3D0-569E-9FAB758A6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3C8A58-87E3-2B9E-7AAC-AD4876CB3B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3D50B1-BC71-1064-1F9E-09E3AC21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83718C-0A07-4136-DBD1-1DCB00954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203FA-CA43-F0F8-02E3-5913E43575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3227120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26CB6-5215-C661-D468-F28B554FD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8CAA75-A134-1601-64D8-B21A1B5588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W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F9137-A432-53C4-227D-B57B115659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6E8504-7B85-83AC-6D3E-F234FC623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0BD67-181C-3CB9-35AE-BECCDB0D3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W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F2899-73B7-AA66-1556-6EA1024E9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79051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C4F9E7-AD92-3091-74BB-103FD074E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W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C29D5F-29D9-DC1F-1277-916DC3099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W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FC2DAB-AC9D-142C-F070-4F5EAA889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CE127-AB8A-4148-B5FC-D4AAA0C522EC}" type="datetimeFigureOut">
              <a:rPr lang="en-TW" smtClean="0"/>
              <a:t>2024/3/21</a:t>
            </a:fld>
            <a:endParaRPr lang="en-TW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E1C61E-FAC2-3A82-354A-635DDB462A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W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4056F6-160F-E90F-340A-EE2E5AD68C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354582-E41D-0349-8A2F-292A6E156680}" type="slidenum">
              <a:rPr lang="en-TW" smtClean="0"/>
              <a:t>‹#›</a:t>
            </a:fld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56439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D3818-4780-820F-3999-9D423C72F7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TW" dirty="0"/>
              <a:t>Transformer XAI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A4BBFA-42EA-39C5-3A9F-6E9457D531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TW"/>
          </a:p>
        </p:txBody>
      </p:sp>
    </p:spTree>
    <p:extLst>
      <p:ext uri="{BB962C8B-B14F-4D97-AF65-F5344CB8AC3E}">
        <p14:creationId xmlns:p14="http://schemas.microsoft.com/office/powerpoint/2010/main" val="135212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B19088-DC18-EB42-8DCC-2AD424EC2915}"/>
              </a:ext>
            </a:extLst>
          </p:cNvPr>
          <p:cNvSpPr txBox="1"/>
          <p:nvPr/>
        </p:nvSpPr>
        <p:spPr>
          <a:xfrm>
            <a:off x="365760" y="251460"/>
            <a:ext cx="200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600" b="1" dirty="0"/>
              <a:t>Next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03F6F-043B-1449-DA3E-CDD72567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848" y="2183130"/>
            <a:ext cx="6840861" cy="42748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E45612-52EF-15A6-C27D-345957FCF6FA}"/>
              </a:ext>
            </a:extLst>
          </p:cNvPr>
          <p:cNvSpPr txBox="1"/>
          <p:nvPr/>
        </p:nvSpPr>
        <p:spPr>
          <a:xfrm>
            <a:off x="365760" y="897791"/>
            <a:ext cx="5035353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2400" b="1" dirty="0"/>
              <a:t>Only these tasks?/model?</a:t>
            </a:r>
          </a:p>
          <a:p>
            <a:r>
              <a:rPr lang="en-US" sz="2400" dirty="0"/>
              <a:t>F</a:t>
            </a:r>
            <a:r>
              <a:rPr lang="en-TW" sz="2400" dirty="0"/>
              <a:t>or different task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</a:t>
            </a:r>
            <a:r>
              <a:rPr lang="en-TW" sz="2400" dirty="0"/>
              <a:t>heck up </a:t>
            </a:r>
            <a:r>
              <a:rPr lang="en-US" sz="2400" dirty="0"/>
              <a:t>on </a:t>
            </a:r>
            <a:r>
              <a:rPr lang="en-TW" sz="2400" dirty="0"/>
              <a:t>their input and output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</a:t>
            </a:r>
            <a:r>
              <a:rPr lang="en-TW" sz="2400" dirty="0"/>
              <a:t>ake some assumptions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TW" sz="2400" dirty="0"/>
              <a:t>Global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L</a:t>
            </a:r>
            <a:r>
              <a:rPr lang="en-TW" sz="2400" dirty="0"/>
              <a:t>ocal</a:t>
            </a:r>
          </a:p>
          <a:p>
            <a:pPr marL="457200" indent="-457200">
              <a:buFont typeface="+mj-lt"/>
              <a:buAutoNum type="arabicPeriod"/>
            </a:pPr>
            <a:r>
              <a:rPr lang="en-TW" sz="2400" dirty="0"/>
              <a:t>XAI verification</a:t>
            </a:r>
          </a:p>
          <a:p>
            <a:pPr marL="457200" indent="-457200">
              <a:buFont typeface="+mj-lt"/>
              <a:buAutoNum type="arabicPeriod"/>
            </a:pPr>
            <a:endParaRPr lang="en-TW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0FBEE-FAE4-9624-388A-B1552F885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91" y="3609364"/>
            <a:ext cx="3983259" cy="312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5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6D029-1C4A-DE00-F7D3-D50716B24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235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LIME (Local Interpretable Model Agnostic Explanations)</a:t>
            </a:r>
            <a:endParaRPr lang="en-TW" sz="2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A452D-9460-5B08-7993-467E51D48720}"/>
              </a:ext>
            </a:extLst>
          </p:cNvPr>
          <p:cNvSpPr/>
          <p:nvPr/>
        </p:nvSpPr>
        <p:spPr>
          <a:xfrm>
            <a:off x="838200" y="1120140"/>
            <a:ext cx="11049000" cy="7886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ysClr val="windowText" lastClr="000000"/>
                </a:solidFill>
              </a:rPr>
              <a:t>Main concept: use </a:t>
            </a:r>
            <a:r>
              <a:rPr lang="en-US" dirty="0">
                <a:solidFill>
                  <a:sysClr val="windowText" lastClr="000000"/>
                </a:solidFill>
              </a:rPr>
              <a:t>surrogate </a:t>
            </a:r>
            <a:r>
              <a:rPr lang="en-TW" dirty="0">
                <a:solidFill>
                  <a:sysClr val="windowText" lastClr="000000"/>
                </a:solidFill>
              </a:rPr>
              <a:t>model (easy to explain) </a:t>
            </a:r>
            <a:r>
              <a:rPr lang="en-US" dirty="0">
                <a:solidFill>
                  <a:sysClr val="windowText" lastClr="000000"/>
                </a:solidFill>
              </a:rPr>
              <a:t>to </a:t>
            </a:r>
            <a:r>
              <a:rPr lang="en-TW" dirty="0">
                <a:solidFill>
                  <a:sysClr val="windowText" lastClr="000000"/>
                </a:solidFill>
              </a:rPr>
              <a:t>explain main model (hard to explain) - indirectly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E2075F-85A8-50C9-6B9A-CBC59A9F5C81}"/>
              </a:ext>
            </a:extLst>
          </p:cNvPr>
          <p:cNvSpPr/>
          <p:nvPr/>
        </p:nvSpPr>
        <p:spPr>
          <a:xfrm>
            <a:off x="838200" y="2043271"/>
            <a:ext cx="11049000" cy="7886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W" dirty="0">
                <a:solidFill>
                  <a:schemeClr val="tx1"/>
                </a:solidFill>
              </a:rPr>
              <a:t>Pros: </a:t>
            </a:r>
            <a:r>
              <a:rPr lang="en-US" dirty="0">
                <a:solidFill>
                  <a:schemeClr val="tx1"/>
                </a:solidFill>
              </a:rPr>
              <a:t>No need of model’s internals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1F074-CCB8-7102-F386-3C851964E0A8}"/>
              </a:ext>
            </a:extLst>
          </p:cNvPr>
          <p:cNvSpPr/>
          <p:nvPr/>
        </p:nvSpPr>
        <p:spPr>
          <a:xfrm>
            <a:off x="838200" y="2966403"/>
            <a:ext cx="5257800" cy="21085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W" dirty="0">
                <a:solidFill>
                  <a:schemeClr val="tx1"/>
                </a:solidFill>
              </a:rPr>
              <a:t>Cons: </a:t>
            </a:r>
          </a:p>
          <a:p>
            <a:r>
              <a:rPr lang="en-TW" dirty="0">
                <a:solidFill>
                  <a:schemeClr val="tx1"/>
                </a:solidFill>
              </a:rPr>
              <a:t>(1) </a:t>
            </a:r>
            <a:r>
              <a:rPr lang="en-US" dirty="0">
                <a:solidFill>
                  <a:schemeClr val="tx1"/>
                </a:solidFill>
              </a:rPr>
              <a:t>large computational costs </a:t>
            </a:r>
          </a:p>
          <a:p>
            <a:r>
              <a:rPr lang="en-US" dirty="0">
                <a:solidFill>
                  <a:schemeClr val="tx1"/>
                </a:solidFill>
              </a:rPr>
              <a:t>(2) the quality of the explanation largely depends on the quality of the surrogate fit </a:t>
            </a:r>
          </a:p>
          <a:p>
            <a:r>
              <a:rPr lang="en-US" dirty="0">
                <a:solidFill>
                  <a:schemeClr val="tx1"/>
                </a:solidFill>
              </a:rPr>
              <a:t>(3) Sampling may result in variable explanations for the same input sample </a:t>
            </a:r>
          </a:p>
          <a:p>
            <a:r>
              <a:rPr lang="en-US" dirty="0">
                <a:solidFill>
                  <a:schemeClr val="tx1"/>
                </a:solidFill>
              </a:rPr>
              <a:t>(4) single instance focus</a:t>
            </a:r>
            <a:endParaRPr lang="en-TW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A52CC50-CF90-742C-62FC-5F2330009908}"/>
              </a:ext>
            </a:extLst>
          </p:cNvPr>
          <p:cNvSpPr/>
          <p:nvPr/>
        </p:nvSpPr>
        <p:spPr>
          <a:xfrm>
            <a:off x="838200" y="5166291"/>
            <a:ext cx="5257800" cy="1589474"/>
          </a:xfrm>
          <a:prstGeom prst="rect">
            <a:avLst/>
          </a:prstGeom>
          <a:solidFill>
            <a:srgbClr val="BA56FF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TW" dirty="0">
                <a:solidFill>
                  <a:schemeClr val="tx1"/>
                </a:solidFill>
              </a:rPr>
              <a:t>Process: </a:t>
            </a:r>
            <a:r>
              <a:rPr lang="en-US" dirty="0">
                <a:solidFill>
                  <a:schemeClr val="tx1"/>
                </a:solidFill>
              </a:rPr>
              <a:t>C</a:t>
            </a:r>
            <a:r>
              <a:rPr lang="en-TW" dirty="0">
                <a:solidFill>
                  <a:schemeClr val="tx1"/>
                </a:solidFill>
              </a:rPr>
              <a:t>hoose an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img</a:t>
            </a:r>
            <a:r>
              <a:rPr lang="en-US" dirty="0">
                <a:solidFill>
                  <a:schemeClr val="tx1"/>
                </a:solidFill>
              </a:rPr>
              <a:t> X -&gt; sample data points around [X']-&gt; main model (e.g. CNN) -&gt; y -&gt; simple model (</a:t>
            </a:r>
            <a:r>
              <a:rPr lang="en-US" dirty="0" err="1">
                <a:solidFill>
                  <a:schemeClr val="tx1"/>
                </a:solidFill>
              </a:rPr>
              <a:t>e.g</a:t>
            </a:r>
            <a:r>
              <a:rPr lang="en-US" dirty="0">
                <a:solidFill>
                  <a:schemeClr val="tx1"/>
                </a:solidFill>
              </a:rPr>
              <a:t> regression) fit X’, y</a:t>
            </a:r>
            <a:endParaRPr lang="en-TW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E960CA-0B7D-0890-F0B3-69392867EC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3" t="28521" r="4575" b="10600"/>
          <a:stretch/>
        </p:blipFill>
        <p:spPr>
          <a:xfrm>
            <a:off x="6096000" y="3263810"/>
            <a:ext cx="3284846" cy="15347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E10A756-B70D-D573-4FB2-00982EF550EC}"/>
              </a:ext>
            </a:extLst>
          </p:cNvPr>
          <p:cNvSpPr txBox="1"/>
          <p:nvPr/>
        </p:nvSpPr>
        <p:spPr>
          <a:xfrm>
            <a:off x="838200" y="37562"/>
            <a:ext cx="1104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Ribeiro, M.T., Singh, S., </a:t>
            </a:r>
            <a:r>
              <a:rPr lang="en-US" sz="1200" dirty="0" err="1"/>
              <a:t>Guestrin</a:t>
            </a:r>
            <a:r>
              <a:rPr lang="en-US" sz="1200" dirty="0"/>
              <a:t>, C.: Why should I trust you?: explaining the predictions of any classifier. In: 22nd ACM SIGKDD International Conference on Knowledge Discovery and Data Mining (KDD 2016), pp. 1135–1144. ACM (2016)</a:t>
            </a:r>
            <a:endParaRPr lang="en-TW" sz="12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B86AFE8-C1B4-CCE0-B4FA-B6EB8F641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205" y="3149333"/>
            <a:ext cx="2476995" cy="16995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5C8CACB-7206-1C45-927C-E28A88D2190D}"/>
              </a:ext>
            </a:extLst>
          </p:cNvPr>
          <p:cNvSpPr txBox="1"/>
          <p:nvPr/>
        </p:nvSpPr>
        <p:spPr>
          <a:xfrm>
            <a:off x="6362700" y="5166290"/>
            <a:ext cx="54270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TW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GraphLIME</a:t>
            </a:r>
            <a:endParaRPr lang="en-TW" sz="1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TW" sz="1400" dirty="0">
                <a:solidFill>
                  <a:srgbClr val="000000"/>
                </a:solidFill>
                <a:latin typeface="Calibri" panose="020F0502020204030204" pitchFamily="34" charset="0"/>
              </a:rPr>
              <a:t>Main concept: </a:t>
            </a:r>
            <a:r>
              <a:rPr lang="en-TW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GNNExplainer, not linear LIME -&gt; Using HSIC Lasso model (a non-linear interpretable model = </a:t>
            </a:r>
            <a:r>
              <a:rPr lang="en-US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feature selection method considering the nonlinear input and output relationship</a:t>
            </a:r>
            <a:r>
              <a:rPr lang="en-TW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) to explain </a:t>
            </a:r>
            <a:r>
              <a:rPr lang="en-US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the </a:t>
            </a:r>
            <a:r>
              <a:rPr lang="en-TW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main model</a:t>
            </a:r>
            <a:endParaRPr lang="en-TW" sz="1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TW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Pros: GNN model-agnostic</a:t>
            </a:r>
            <a:endParaRPr lang="en-TW" sz="1400" b="0" i="0" u="none" strike="noStrike" dirty="0">
              <a:effectLst/>
              <a:latin typeface="Arial" panose="020B0604020202020204" pitchFamily="34" charset="0"/>
            </a:endParaRPr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Cons: F</a:t>
            </a:r>
            <a:r>
              <a:rPr lang="en-TW" sz="1400" b="0" i="0" u="none" strike="noStrike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or GNN only</a:t>
            </a:r>
            <a:endParaRPr lang="en-TW" sz="1400" b="0" i="0" u="none" strike="noStrike" dirty="0">
              <a:effectLst/>
              <a:latin typeface="Arial" panose="020B0604020202020204" pitchFamily="34" charset="0"/>
            </a:endParaRPr>
          </a:p>
          <a:p>
            <a:endParaRPr lang="en-TW" sz="1400" dirty="0"/>
          </a:p>
        </p:txBody>
      </p:sp>
    </p:spTree>
    <p:extLst>
      <p:ext uri="{BB962C8B-B14F-4D97-AF65-F5344CB8AC3E}">
        <p14:creationId xmlns:p14="http://schemas.microsoft.com/office/powerpoint/2010/main" val="2212340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6">
            <a:extLst>
              <a:ext uri="{FF2B5EF4-FFF2-40B4-BE49-F238E27FC236}">
                <a16:creationId xmlns:a16="http://schemas.microsoft.com/office/drawing/2014/main" id="{9D7315FB-5A25-5B95-E4B0-2BEC05ABC2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9203268"/>
              </p:ext>
            </p:extLst>
          </p:nvPr>
        </p:nvGraphicFramePr>
        <p:xfrm>
          <a:off x="137597" y="137769"/>
          <a:ext cx="11915858" cy="6233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36180">
                  <a:extLst>
                    <a:ext uri="{9D8B030D-6E8A-4147-A177-3AD203B41FA5}">
                      <a16:colId xmlns:a16="http://schemas.microsoft.com/office/drawing/2014/main" val="3235973077"/>
                    </a:ext>
                  </a:extLst>
                </a:gridCol>
                <a:gridCol w="938150">
                  <a:extLst>
                    <a:ext uri="{9D8B030D-6E8A-4147-A177-3AD203B41FA5}">
                      <a16:colId xmlns:a16="http://schemas.microsoft.com/office/drawing/2014/main" val="1238635892"/>
                    </a:ext>
                  </a:extLst>
                </a:gridCol>
                <a:gridCol w="1152404">
                  <a:extLst>
                    <a:ext uri="{9D8B030D-6E8A-4147-A177-3AD203B41FA5}">
                      <a16:colId xmlns:a16="http://schemas.microsoft.com/office/drawing/2014/main" val="77829045"/>
                    </a:ext>
                  </a:extLst>
                </a:gridCol>
                <a:gridCol w="1708754">
                  <a:extLst>
                    <a:ext uri="{9D8B030D-6E8A-4147-A177-3AD203B41FA5}">
                      <a16:colId xmlns:a16="http://schemas.microsoft.com/office/drawing/2014/main" val="3161082964"/>
                    </a:ext>
                  </a:extLst>
                </a:gridCol>
                <a:gridCol w="1416467">
                  <a:extLst>
                    <a:ext uri="{9D8B030D-6E8A-4147-A177-3AD203B41FA5}">
                      <a16:colId xmlns:a16="http://schemas.microsoft.com/office/drawing/2014/main" val="4105725382"/>
                    </a:ext>
                  </a:extLst>
                </a:gridCol>
                <a:gridCol w="1244401">
                  <a:extLst>
                    <a:ext uri="{9D8B030D-6E8A-4147-A177-3AD203B41FA5}">
                      <a16:colId xmlns:a16="http://schemas.microsoft.com/office/drawing/2014/main" val="2966868748"/>
                    </a:ext>
                  </a:extLst>
                </a:gridCol>
                <a:gridCol w="1650670">
                  <a:extLst>
                    <a:ext uri="{9D8B030D-6E8A-4147-A177-3AD203B41FA5}">
                      <a16:colId xmlns:a16="http://schemas.microsoft.com/office/drawing/2014/main" val="258821294"/>
                    </a:ext>
                  </a:extLst>
                </a:gridCol>
                <a:gridCol w="1436915">
                  <a:extLst>
                    <a:ext uri="{9D8B030D-6E8A-4147-A177-3AD203B41FA5}">
                      <a16:colId xmlns:a16="http://schemas.microsoft.com/office/drawing/2014/main" val="3308330947"/>
                    </a:ext>
                  </a:extLst>
                </a:gridCol>
                <a:gridCol w="1531917">
                  <a:extLst>
                    <a:ext uri="{9D8B030D-6E8A-4147-A177-3AD203B41FA5}">
                      <a16:colId xmlns:a16="http://schemas.microsoft.com/office/drawing/2014/main" val="3917206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Grad-CAM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LRP (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Layer-wise Relevance Propagation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TCAV (Testing with Concept Activation Vectors)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XGNN (Explainable Graph Neural Networks)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SHAP (Shapley values)</a:t>
                      </a: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Integrated Gradients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Meaningful Perturbations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I-GOS (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Integrated-Gradients Optimized Saliency)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777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Main concept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TW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alculate the weight used in CAM (</a:t>
                      </a:r>
                      <a:r>
                        <a:rPr lang="en-US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Class Activation Mapping</a:t>
                      </a:r>
                      <a:r>
                        <a:rPr lang="en-TW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 by backprop</a:t>
                      </a:r>
                      <a:r>
                        <a:rPr lang="en-US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TW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gation </a:t>
                      </a:r>
                      <a:r>
                        <a:rPr lang="en-US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</a:t>
                      </a:r>
                      <a:r>
                        <a:rPr lang="en-TW" sz="900" dirty="0">
                          <a:solidFill>
                            <a:sysClr val="windowText" lastClr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then passing through a ReLu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ayer by layer tracing back from prediction to the input finding out the important pixel of who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Using a simple classifier (CAV) to ensure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that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model understand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the correct concept: choose 1 focused concept -&gt; Prepare 2 datasets our training dataset (a)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 a random dataset containing concept 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(b)-&gt; pre-trained by (a)的 main model convert (b) datasets to feature map -&gt; CAV d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cide the understanding of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to the concept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a generator (with rules set to be closer to the real data) doing reinforc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ment learning maximizing the prediction of the model, and the final graph generated by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generator is most representative.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Calculate Shap value for each feature (the contribution to prediction of each feature)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gradient-base method, the importance of the feature can be calculated as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(x)/x_i (f(x) = model, x_i = feature_i), however, it’ll ha</a:t>
                      </a:r>
                      <a:r>
                        <a:rPr lang="en-U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gradient saturation problem, thus, the derivative function is replaced with integration function.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 out the important feature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by masking / occluded map (blur, constant, noise) that lead to the maximum drop of the model’s prediction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~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Integrated Gradients + 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Meaningful Perturbations: Using </a:t>
                      </a:r>
                      <a:r>
                        <a:rPr lang="en-U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grated gradients to optimize  the mask of perturbation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764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Guided grad-CAM conserve big scale feature and detail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model-agnostic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inking the man-used concept and the model understanding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nvented particularly for graph classification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trong m</a:t>
                      </a:r>
                      <a:r>
                        <a:rPr lang="en-US" sz="9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athema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tical basic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onsider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interaction between features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 model 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model-agnostic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NN model ok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2613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W" sz="9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atch out for parameter tuning it may affect result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Both"/>
                      </a:pP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Making a new random dataset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unitary a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bstract concept difficult to represent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nly for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Both"/>
                      </a:pP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 GNN only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enerator may stuck in one graph and ignor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other possible crucial graph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omputational slowly (kernel SHAP can help a little)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If sparse explanations are required, counterfactual explanations might be preferable.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eed the based–line observation (will significant effect result)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nly for differentiable model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 default, gradients are integrated along the shortest path between the baseline and the point of interest</a:t>
                      </a: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arenBoth"/>
                      </a:pP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28600" indent="-228600">
                        <a:buAutoNum type="arabicParenBoth"/>
                      </a:pPr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omputational more than LRP</a:t>
                      </a:r>
                    </a:p>
                    <a:p>
                      <a:pPr marL="228600" indent="-228600">
                        <a:buAutoNum type="arabicParenBoth"/>
                      </a:pP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cclusion may cause data become artifacts (generative models is suggested to overcome this problem)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/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8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Suppl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TW" sz="8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 value: this pixel has c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ntribution to predicting </a:t>
                      </a:r>
                      <a:r>
                        <a:rPr lang="en-US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correct result</a:t>
                      </a:r>
                    </a:p>
                    <a:p>
                      <a:r>
                        <a:rPr lang="en-TW" sz="9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 value: negative effect to prediction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TW" sz="9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TW" sz="9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Khorram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S., Lawson, T., &amp; Fuxin, L. (2021, April). </a:t>
                      </a:r>
                      <a:r>
                        <a:rPr lang="en-US" sz="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iGOS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 integrated gradient optimized saliency by bilateral perturbations. In </a:t>
                      </a:r>
                      <a:r>
                        <a:rPr lang="en-US" sz="800" b="0" i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Proceedings of the Conference on Health, Inference, and Learning</a:t>
                      </a:r>
                      <a:r>
                        <a:rPr lang="en-US" sz="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(pp. 174-182).</a:t>
                      </a:r>
                      <a:endParaRPr lang="en-TW" sz="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853335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85C55DC-86D9-6096-294E-8EB3C74721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80" t="11182" r="7806" b="8142"/>
          <a:stretch/>
        </p:blipFill>
        <p:spPr>
          <a:xfrm>
            <a:off x="3455749" y="5493687"/>
            <a:ext cx="872421" cy="82467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64D19-A80B-83E4-FCA2-2B77302E78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91" t="7299" r="20859" b="11715"/>
          <a:stretch/>
        </p:blipFill>
        <p:spPr>
          <a:xfrm>
            <a:off x="9352748" y="5460805"/>
            <a:ext cx="872421" cy="8575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64ABA7-FA07-0A1D-0411-C1152789D59E}"/>
              </a:ext>
            </a:extLst>
          </p:cNvPr>
          <p:cNvSpPr txBox="1"/>
          <p:nvPr/>
        </p:nvSpPr>
        <p:spPr>
          <a:xfrm>
            <a:off x="8858993" y="6508089"/>
            <a:ext cx="2166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</a:t>
            </a:r>
            <a:r>
              <a:rPr lang="en-TW" sz="900" dirty="0"/>
              <a:t>cclusion sensitivity (concept is similar to meaningful perturbation)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31304CF-81B4-515C-895C-186C348604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00" t="11437" r="4159" b="11210"/>
          <a:stretch/>
        </p:blipFill>
        <p:spPr>
          <a:xfrm>
            <a:off x="6140372" y="5633265"/>
            <a:ext cx="1384090" cy="827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61FE80-C96F-9D03-DD6B-B9F31BDEC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1317" y="5493687"/>
            <a:ext cx="1254683" cy="9673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0805133-BAD7-2736-8C8E-6E02FA8FF1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84551"/>
          <a:stretch/>
        </p:blipFill>
        <p:spPr>
          <a:xfrm>
            <a:off x="7484161" y="5509023"/>
            <a:ext cx="1621710" cy="17206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31AA8E-8D9A-05E1-D9E6-60C4AD2725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549" y="5766250"/>
            <a:ext cx="1091826" cy="422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45F9488-5063-59CE-EE50-E5E556E24B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9709" y="5702614"/>
            <a:ext cx="1090613" cy="8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473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FF4538-78DB-6F8E-DBD5-55FD463C0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024EC-3D64-7367-8516-7F71BBDB9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6120"/>
            <a:ext cx="7612050" cy="19639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A4A796-38C9-B0A8-DD28-8137B52C3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0058"/>
            <a:ext cx="4726379" cy="14941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7EC43F-D061-D030-18A4-1BE6FC25F582}"/>
              </a:ext>
            </a:extLst>
          </p:cNvPr>
          <p:cNvSpPr txBox="1"/>
          <p:nvPr/>
        </p:nvSpPr>
        <p:spPr>
          <a:xfrm>
            <a:off x="5968651" y="1489893"/>
            <a:ext cx="1643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TW" sz="2000" dirty="0">
                <a:latin typeface="Arial" panose="020B0604020202020204" pitchFamily="34" charset="0"/>
                <a:cs typeface="Arial" panose="020B0604020202020204" pitchFamily="34" charset="0"/>
              </a:rPr>
              <a:t>asic - LRP</a:t>
            </a:r>
            <a:r>
              <a:rPr lang="en-TW" sz="2000" baseline="-250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FA0037-1803-3E9A-9D58-BFDB57F2FED3}"/>
              </a:ext>
            </a:extLst>
          </p:cNvPr>
          <p:cNvSpPr txBox="1"/>
          <p:nvPr/>
        </p:nvSpPr>
        <p:spPr>
          <a:xfrm>
            <a:off x="4789249" y="2837156"/>
            <a:ext cx="5352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Lower the impact of weak neurons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LRP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epsilon</a:t>
            </a:r>
            <a:endParaRPr lang="en-TW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C19E93-9E25-E52F-FE7A-3D5314492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25028"/>
            <a:ext cx="4789249" cy="22257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5389F2-FD55-CE76-1F35-920ED1E22883}"/>
              </a:ext>
            </a:extLst>
          </p:cNvPr>
          <p:cNvSpPr txBox="1"/>
          <p:nvPr/>
        </p:nvSpPr>
        <p:spPr>
          <a:xfrm>
            <a:off x="4789249" y="4572182"/>
            <a:ext cx="5033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Overcome gradient shattering -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LRP</a:t>
            </a:r>
            <a:r>
              <a:rPr lang="en-US" sz="20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alphabeta</a:t>
            </a:r>
            <a:endParaRPr lang="en-TW" sz="20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362D8D-CE2B-B21E-3760-7DD50A291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11" y="6053347"/>
            <a:ext cx="1020784" cy="53725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ED9084-B079-FFED-9C1C-D321CBAC2273}"/>
              </a:ext>
            </a:extLst>
          </p:cNvPr>
          <p:cNvSpPr txBox="1"/>
          <p:nvPr/>
        </p:nvSpPr>
        <p:spPr>
          <a:xfrm>
            <a:off x="2683823" y="6023994"/>
            <a:ext cx="88589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TW" sz="2000" dirty="0">
                <a:latin typeface="Arial" panose="020B0604020202020204" pitchFamily="34" charset="0"/>
                <a:cs typeface="Arial" panose="020B0604020202020204" pitchFamily="34" charset="0"/>
              </a:rPr>
              <a:t>ropagate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TW" sz="2000" dirty="0">
                <a:latin typeface="Arial" panose="020B0604020202020204" pitchFamily="34" charset="0"/>
                <a:cs typeface="Arial" panose="020B0604020202020204" pitchFamily="34" charset="0"/>
              </a:rPr>
              <a:t>relev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TW" sz="2000" dirty="0">
                <a:latin typeface="Arial" panose="020B0604020202020204" pitchFamily="34" charset="0"/>
                <a:cs typeface="Arial" panose="020B0604020202020204" pitchFamily="34" charset="0"/>
              </a:rPr>
              <a:t>nce score of higher layer neurons for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TW" sz="2000" dirty="0">
                <a:latin typeface="Arial" panose="020B0604020202020204" pitchFamily="34" charset="0"/>
                <a:cs typeface="Arial" panose="020B0604020202020204" pitchFamily="34" charset="0"/>
              </a:rPr>
              <a:t>more abstract concept explanation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76E26D-1B65-2012-E7D4-F4FF640C4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467" y="0"/>
            <a:ext cx="3412533" cy="282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68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DB1C59-87B1-342F-5D8D-61017794C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676" y="1151966"/>
            <a:ext cx="1777626" cy="17776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9FA759-A026-BEC7-E859-9DEF69B2210D}"/>
              </a:ext>
            </a:extLst>
          </p:cNvPr>
          <p:cNvSpPr txBox="1"/>
          <p:nvPr/>
        </p:nvSpPr>
        <p:spPr>
          <a:xfrm>
            <a:off x="3603812" y="1084729"/>
            <a:ext cx="676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1624_('1976-02-21 08/00/00',)('1976-06-20 08/00/00',)_4M-pred4M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EA8B3E-8034-B0A4-CD4B-E2420BEDA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332" y="3096559"/>
            <a:ext cx="2430203" cy="18698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95EC6-FAB0-20C2-D12B-FF11F10065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3961" y="2176180"/>
            <a:ext cx="3664698" cy="3791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398175-C008-8A3B-3AD6-66AC66596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5655" y="2176180"/>
            <a:ext cx="3664698" cy="379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C154E5-E05C-2742-A852-4E0FF3B5E9CD}"/>
              </a:ext>
            </a:extLst>
          </p:cNvPr>
          <p:cNvSpPr txBox="1"/>
          <p:nvPr/>
        </p:nvSpPr>
        <p:spPr>
          <a:xfrm>
            <a:off x="0" y="223730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b="1" dirty="0">
                <a:latin typeface="Arial" panose="020B0604020202020204" pitchFamily="34" charset="0"/>
                <a:cs typeface="Arial" panose="020B0604020202020204" pitchFamily="34" charset="0"/>
              </a:rPr>
              <a:t>iGOS++</a:t>
            </a:r>
          </a:p>
        </p:txBody>
      </p:sp>
    </p:spTree>
    <p:extLst>
      <p:ext uri="{BB962C8B-B14F-4D97-AF65-F5344CB8AC3E}">
        <p14:creationId xmlns:p14="http://schemas.microsoft.com/office/powerpoint/2010/main" val="3038695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2565F7-A635-C4A7-46C6-4A4C1C3D4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1" y="1039907"/>
            <a:ext cx="1916579" cy="19165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02A6FB-91E8-0DD3-60D2-69F70BAE99AD}"/>
              </a:ext>
            </a:extLst>
          </p:cNvPr>
          <p:cNvSpPr txBox="1"/>
          <p:nvPr/>
        </p:nvSpPr>
        <p:spPr>
          <a:xfrm>
            <a:off x="3926542" y="1228165"/>
            <a:ext cx="6760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1611_('1986-08-27 08/00/00',)('1986-09-26 08/00/00',)_1M-pred1M</a:t>
            </a:r>
            <a:endParaRPr lang="en-TW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038F44-1524-4908-B183-8A95CAD6F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636" y="3419290"/>
            <a:ext cx="2490885" cy="19165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EAB428-9E8B-15EB-BE18-D47940F02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43" y="2266274"/>
            <a:ext cx="3411314" cy="3528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1488D6-389F-F7BD-EE33-26FD418A0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196" y="2266272"/>
            <a:ext cx="3411315" cy="35289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D36BBF-139E-CFD3-C0FD-B844256B5810}"/>
              </a:ext>
            </a:extLst>
          </p:cNvPr>
          <p:cNvSpPr txBox="1"/>
          <p:nvPr/>
        </p:nvSpPr>
        <p:spPr>
          <a:xfrm>
            <a:off x="0" y="223730"/>
            <a:ext cx="1691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sz="3200" b="1" dirty="0">
                <a:latin typeface="Arial" panose="020B0604020202020204" pitchFamily="34" charset="0"/>
                <a:cs typeface="Arial" panose="020B0604020202020204" pitchFamily="34" charset="0"/>
              </a:rPr>
              <a:t>iGOS++</a:t>
            </a:r>
          </a:p>
        </p:txBody>
      </p:sp>
    </p:spTree>
    <p:extLst>
      <p:ext uri="{BB962C8B-B14F-4D97-AF65-F5344CB8AC3E}">
        <p14:creationId xmlns:p14="http://schemas.microsoft.com/office/powerpoint/2010/main" val="3784694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1DC4A-0378-D237-6F2A-E2EADCF20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W" dirty="0"/>
              <a:t>Critical points to use XAI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51E716-1143-F448-4E2C-157A2503EE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584"/>
            <a:ext cx="10515600" cy="5112385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TW" dirty="0"/>
              <a:t>What’s the input? </a:t>
            </a:r>
            <a:r>
              <a:rPr lang="en-US" dirty="0"/>
              <a:t>T</a:t>
            </a:r>
            <a:r>
              <a:rPr lang="en-TW" dirty="0"/>
              <a:t>heir properties, format, preprocessing method etc.</a:t>
            </a:r>
          </a:p>
          <a:p>
            <a:pPr marL="514350" indent="-514350">
              <a:buFont typeface="+mj-lt"/>
              <a:buAutoNum type="arabicPeriod"/>
            </a:pPr>
            <a:r>
              <a:rPr lang="en-TW" dirty="0"/>
              <a:t>What’s the task? The points that the model should </a:t>
            </a:r>
            <a:r>
              <a:rPr lang="en-US" dirty="0"/>
              <a:t>be </a:t>
            </a:r>
            <a:r>
              <a:rPr lang="en-TW" dirty="0"/>
              <a:t>highly concerned </a:t>
            </a:r>
            <a:r>
              <a:rPr lang="en-US" dirty="0"/>
              <a:t>with </a:t>
            </a:r>
            <a:r>
              <a:rPr lang="en-TW" dirty="0"/>
              <a:t>and the place our assumption should be made (what the model </a:t>
            </a:r>
            <a:r>
              <a:rPr lang="en-US" dirty="0"/>
              <a:t>is supposed</a:t>
            </a:r>
            <a:r>
              <a:rPr lang="en-TW" dirty="0"/>
              <a:t> to see?)</a:t>
            </a:r>
          </a:p>
          <a:p>
            <a:pPr marL="0" indent="0">
              <a:buNone/>
            </a:pPr>
            <a:r>
              <a:rPr lang="en-TW" dirty="0">
                <a:solidFill>
                  <a:srgbClr val="FF0000"/>
                </a:solidFill>
              </a:rPr>
              <a:t>= </a:t>
            </a:r>
            <a:r>
              <a:rPr lang="en-US" dirty="0">
                <a:solidFill>
                  <a:srgbClr val="FF0000"/>
                </a:solidFill>
              </a:rPr>
              <a:t>M</a:t>
            </a:r>
            <a:r>
              <a:rPr lang="en-TW" dirty="0">
                <a:solidFill>
                  <a:srgbClr val="FF0000"/>
                </a:solidFill>
              </a:rPr>
              <a:t>ake sure you know the point of view/mech</a:t>
            </a: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TW" dirty="0">
                <a:solidFill>
                  <a:srgbClr val="FF0000"/>
                </a:solidFill>
              </a:rPr>
              <a:t>nism of the XAI technique =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- V</a:t>
            </a:r>
            <a:r>
              <a:rPr lang="en-TW" b="1" dirty="0">
                <a:solidFill>
                  <a:srgbClr val="FF0000"/>
                </a:solidFill>
              </a:rPr>
              <a:t>erify the assumption -</a:t>
            </a:r>
          </a:p>
          <a:p>
            <a:pPr marL="514350" indent="-514350">
              <a:buFont typeface="+mj-lt"/>
              <a:buAutoNum type="arabicPeriod"/>
            </a:pPr>
            <a:r>
              <a:rPr lang="en-TW" dirty="0"/>
              <a:t>Data analysis for XAI output (statistical method)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Global: W</a:t>
            </a:r>
            <a:r>
              <a:rPr lang="en-TW" dirty="0"/>
              <a:t>hen it comes to this task, what’s the priority of the model or less concern or even the information is redundant? Any big trend </a:t>
            </a:r>
            <a:r>
              <a:rPr lang="en-US" dirty="0"/>
              <a:t>in</a:t>
            </a:r>
            <a:r>
              <a:rPr lang="en-TW" dirty="0"/>
              <a:t> the model? </a:t>
            </a:r>
          </a:p>
          <a:p>
            <a:pPr marL="514350" indent="-514350">
              <a:buFont typeface="+mj-lt"/>
              <a:buAutoNum type="arabicPeriod"/>
            </a:pPr>
            <a:r>
              <a:rPr lang="en-TW" dirty="0"/>
              <a:t>Local: What specific kinds of data will the model react the most? What’s its major?</a:t>
            </a:r>
          </a:p>
          <a:p>
            <a:pPr marL="514350" indent="-514350">
              <a:buFont typeface="+mj-lt"/>
              <a:buAutoNum type="arabicPeriod"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333142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0FB39B-93C9-1DB4-434E-995A3688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93" y="1028700"/>
            <a:ext cx="7772400" cy="5168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093978-C86D-B46D-2F20-0CD6A3C9AA08}"/>
              </a:ext>
            </a:extLst>
          </p:cNvPr>
          <p:cNvSpPr txBox="1"/>
          <p:nvPr/>
        </p:nvSpPr>
        <p:spPr>
          <a:xfrm>
            <a:off x="445770" y="327898"/>
            <a:ext cx="74124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Big trend: S</a:t>
            </a:r>
            <a:r>
              <a:rPr lang="en-TW" sz="3200" b="1" dirty="0"/>
              <a:t>ample 1,200,000 of data points</a:t>
            </a:r>
          </a:p>
        </p:txBody>
      </p:sp>
    </p:spTree>
    <p:extLst>
      <p:ext uri="{BB962C8B-B14F-4D97-AF65-F5344CB8AC3E}">
        <p14:creationId xmlns:p14="http://schemas.microsoft.com/office/powerpoint/2010/main" val="502889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082A66-F303-1AED-5D32-198D81C70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362" y="324960"/>
            <a:ext cx="4640580" cy="31040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D3893-0B41-7106-BFE2-6FD9F91A6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343" y="518080"/>
            <a:ext cx="2959100" cy="2717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F12380-897D-1503-E9FE-5C67FAB64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910" y="3559774"/>
            <a:ext cx="4640580" cy="30988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B6C006-A851-BBE5-3634-6AE770C23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6343" y="3750310"/>
            <a:ext cx="2959100" cy="271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228C42-7D77-8AF0-78E9-EA204E683EB7}"/>
              </a:ext>
            </a:extLst>
          </p:cNvPr>
          <p:cNvSpPr txBox="1"/>
          <p:nvPr/>
        </p:nvSpPr>
        <p:spPr>
          <a:xfrm>
            <a:off x="422910" y="1897380"/>
            <a:ext cx="1371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temperature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61DB7F-F8C0-F0EB-07DA-DF8ADFF75F84}"/>
              </a:ext>
            </a:extLst>
          </p:cNvPr>
          <p:cNvSpPr txBox="1"/>
          <p:nvPr/>
        </p:nvSpPr>
        <p:spPr>
          <a:xfrm>
            <a:off x="422910" y="4754880"/>
            <a:ext cx="13020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TW" dirty="0"/>
              <a:t> component of wind</a:t>
            </a:r>
          </a:p>
        </p:txBody>
      </p:sp>
    </p:spTree>
    <p:extLst>
      <p:ext uri="{BB962C8B-B14F-4D97-AF65-F5344CB8AC3E}">
        <p14:creationId xmlns:p14="http://schemas.microsoft.com/office/powerpoint/2010/main" val="4183340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1015</Words>
  <Application>Microsoft Macintosh PowerPoint</Application>
  <PresentationFormat>Widescreen</PresentationFormat>
  <Paragraphs>92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Transformer XAI</vt:lpstr>
      <vt:lpstr>LIME (Local Interpretable Model Agnostic Explanations)</vt:lpstr>
      <vt:lpstr>PowerPoint Presentation</vt:lpstr>
      <vt:lpstr>PowerPoint Presentation</vt:lpstr>
      <vt:lpstr>PowerPoint Presentation</vt:lpstr>
      <vt:lpstr>PowerPoint Presentation</vt:lpstr>
      <vt:lpstr>Critical points to use XAI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陳沛均 CHEN PEI CHUN</dc:creator>
  <cp:lastModifiedBy>陳沛均</cp:lastModifiedBy>
  <cp:revision>73</cp:revision>
  <dcterms:created xsi:type="dcterms:W3CDTF">2024-03-21T10:27:33Z</dcterms:created>
  <dcterms:modified xsi:type="dcterms:W3CDTF">2024-03-21T12:44:08Z</dcterms:modified>
</cp:coreProperties>
</file>